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1" r:id="rId3"/>
    <p:sldId id="270" r:id="rId4"/>
    <p:sldId id="257" r:id="rId5"/>
    <p:sldId id="264" r:id="rId6"/>
    <p:sldId id="259" r:id="rId7"/>
    <p:sldId id="272" r:id="rId8"/>
    <p:sldId id="267" r:id="rId9"/>
    <p:sldId id="262" r:id="rId10"/>
    <p:sldId id="263" r:id="rId11"/>
    <p:sldId id="261" r:id="rId12"/>
    <p:sldId id="268" r:id="rId13"/>
    <p:sldId id="265" r:id="rId14"/>
    <p:sldId id="279" r:id="rId15"/>
    <p:sldId id="280" r:id="rId16"/>
    <p:sldId id="273" r:id="rId17"/>
    <p:sldId id="274" r:id="rId18"/>
    <p:sldId id="275" r:id="rId19"/>
    <p:sldId id="277" r:id="rId20"/>
    <p:sldId id="278" r:id="rId21"/>
    <p:sldId id="276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66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7.jpeg"/><Relationship Id="rId10" Type="http://schemas.openxmlformats.org/officeDocument/2006/relationships/image" Target="../media/image21.png"/><Relationship Id="rId4" Type="http://schemas.openxmlformats.org/officeDocument/2006/relationships/image" Target="../media/image16.jpe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259556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Родительское </a:t>
            </a: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собрание:</a:t>
            </a:r>
            <a:b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Введение  комплексного учебного курса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«Основы религиозных культур </a:t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светской этики» </a:t>
            </a:r>
            <a:endParaRPr lang="ru-RU" sz="32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169863" y="3810000"/>
            <a:ext cx="8974137" cy="2743200"/>
            <a:chOff x="107504" y="2204864"/>
            <a:chExt cx="8973828" cy="2520280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40152" y="2204864"/>
              <a:ext cx="3141180" cy="2448272"/>
            </a:xfrm>
            <a:prstGeom prst="round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2204864"/>
              <a:ext cx="3357222" cy="2520280"/>
            </a:xfrm>
            <a:prstGeom prst="round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59832" y="2204864"/>
              <a:ext cx="3264363" cy="2448272"/>
            </a:xfrm>
            <a:prstGeom prst="round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7" name="Picture 3" descr="boo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96" y="0"/>
            <a:ext cx="12954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621063" y="188913"/>
            <a:ext cx="46941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49263" algn="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Курс  ОРКСЭ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52400" y="1828800"/>
            <a:ext cx="87630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носит культурологический характер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zh-CN" sz="2000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zh-CN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носит светский характер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altLang="zh-CN" sz="2000" b="1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zh-CN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применяется  </a:t>
            </a:r>
            <a:r>
              <a:rPr kumimoji="0" lang="ru-RU" altLang="zh-CN" sz="2000" b="1" i="0" u="none" strike="noStrike" cap="none" normalizeH="0" baseline="0" dirty="0" err="1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безотметочная</a:t>
            </a: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методика  преподавания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zh-CN" sz="2000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zh-CN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учитываются психологические особенности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младшего подросткового возраста в преподавании курса</a:t>
            </a:r>
            <a:endParaRPr kumimoji="0" lang="ru-RU" altLang="zh-CN" sz="2800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827088" y="1341438"/>
            <a:ext cx="7416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/>
            <a:endParaRPr lang="ru-RU" sz="2800" dirty="0" smtClean="0">
              <a:ea typeface="Times New Roman" pitchFamily="18" charset="0"/>
              <a:cs typeface="Arial" pitchFamily="34" charset="0"/>
            </a:endParaRPr>
          </a:p>
          <a:p>
            <a:pPr indent="457200" algn="just"/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1.Основы </a:t>
            </a:r>
            <a:r>
              <a:rPr lang="ru-RU" sz="2800" b="1" dirty="0">
                <a:ea typeface="Times New Roman" pitchFamily="18" charset="0"/>
                <a:cs typeface="Arial" pitchFamily="34" charset="0"/>
              </a:rPr>
              <a:t>православной </a:t>
            </a:r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культуры</a:t>
            </a:r>
            <a:endParaRPr lang="ru-RU" sz="2800" b="1" dirty="0">
              <a:ea typeface="Times New Roman" pitchFamily="18" charset="0"/>
              <a:cs typeface="Arial" pitchFamily="34" charset="0"/>
            </a:endParaRPr>
          </a:p>
          <a:p>
            <a:pPr indent="457200" algn="just"/>
            <a:endParaRPr lang="ru-RU" sz="2800" b="1" dirty="0">
              <a:ea typeface="Times New Roman" pitchFamily="18" charset="0"/>
              <a:cs typeface="Arial" pitchFamily="34" charset="0"/>
            </a:endParaRPr>
          </a:p>
          <a:p>
            <a:pPr indent="457200" algn="just" eaLnBrk="0" hangingPunct="0"/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2.Основы </a:t>
            </a:r>
            <a:r>
              <a:rPr lang="ru-RU" sz="2800" b="1" dirty="0">
                <a:ea typeface="Times New Roman" pitchFamily="18" charset="0"/>
                <a:cs typeface="Arial" pitchFamily="34" charset="0"/>
              </a:rPr>
              <a:t>исламской </a:t>
            </a:r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культуры</a:t>
            </a:r>
            <a:endParaRPr lang="ru-RU" sz="2800" b="1" dirty="0">
              <a:ea typeface="Times New Roman" pitchFamily="18" charset="0"/>
              <a:cs typeface="Arial" pitchFamily="34" charset="0"/>
            </a:endParaRPr>
          </a:p>
          <a:p>
            <a:pPr indent="457200" algn="just" eaLnBrk="0" hangingPunct="0"/>
            <a:endParaRPr lang="ru-RU" sz="2800" b="1" dirty="0">
              <a:ea typeface="Times New Roman" pitchFamily="18" charset="0"/>
              <a:cs typeface="Arial" pitchFamily="34" charset="0"/>
            </a:endParaRPr>
          </a:p>
          <a:p>
            <a:pPr indent="457200" algn="just" eaLnBrk="0" hangingPunct="0"/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3.Основы </a:t>
            </a:r>
            <a:r>
              <a:rPr lang="ru-RU" sz="2800" b="1" dirty="0">
                <a:ea typeface="Times New Roman" pitchFamily="18" charset="0"/>
                <a:cs typeface="Arial" pitchFamily="34" charset="0"/>
              </a:rPr>
              <a:t>буддийской </a:t>
            </a:r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культуры</a:t>
            </a:r>
            <a:endParaRPr lang="ru-RU" sz="2800" b="1" dirty="0">
              <a:ea typeface="Times New Roman" pitchFamily="18" charset="0"/>
              <a:cs typeface="Arial" pitchFamily="34" charset="0"/>
            </a:endParaRPr>
          </a:p>
          <a:p>
            <a:pPr indent="457200" algn="just" eaLnBrk="0" hangingPunct="0"/>
            <a:endParaRPr lang="ru-RU" sz="2800" b="1" dirty="0">
              <a:ea typeface="Times New Roman" pitchFamily="18" charset="0"/>
              <a:cs typeface="Arial" pitchFamily="34" charset="0"/>
            </a:endParaRPr>
          </a:p>
          <a:p>
            <a:pPr indent="457200" algn="just" eaLnBrk="0" hangingPunct="0"/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4.Основы </a:t>
            </a:r>
            <a:r>
              <a:rPr lang="ru-RU" sz="2800" b="1" dirty="0">
                <a:ea typeface="Times New Roman" pitchFamily="18" charset="0"/>
                <a:cs typeface="Arial" pitchFamily="34" charset="0"/>
              </a:rPr>
              <a:t>иудейской </a:t>
            </a:r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культуры</a:t>
            </a:r>
            <a:endParaRPr lang="ru-RU" sz="2800" b="1" dirty="0">
              <a:ea typeface="Times New Roman" pitchFamily="18" charset="0"/>
              <a:cs typeface="Arial" pitchFamily="34" charset="0"/>
            </a:endParaRPr>
          </a:p>
          <a:p>
            <a:pPr indent="457200" algn="just" eaLnBrk="0" hangingPunct="0"/>
            <a:endParaRPr lang="ru-RU" sz="2800" b="1" dirty="0">
              <a:ea typeface="Times New Roman" pitchFamily="18" charset="0"/>
              <a:cs typeface="Arial" pitchFamily="34" charset="0"/>
            </a:endParaRPr>
          </a:p>
          <a:p>
            <a:pPr indent="457200" algn="just" eaLnBrk="0" hangingPunct="0"/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5.Основы </a:t>
            </a:r>
            <a:r>
              <a:rPr lang="ru-RU" sz="2800" b="1" dirty="0">
                <a:ea typeface="Times New Roman" pitchFamily="18" charset="0"/>
                <a:cs typeface="Arial" pitchFamily="34" charset="0"/>
              </a:rPr>
              <a:t>мировых религиозных </a:t>
            </a:r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культур</a:t>
            </a:r>
            <a:endParaRPr lang="ru-RU" sz="2800" b="1" dirty="0">
              <a:ea typeface="Times New Roman" pitchFamily="18" charset="0"/>
              <a:cs typeface="Arial" pitchFamily="34" charset="0"/>
            </a:endParaRPr>
          </a:p>
          <a:p>
            <a:pPr indent="457200" algn="just" eaLnBrk="0" hangingPunct="0">
              <a:buFont typeface="Wingdings" pitchFamily="2" charset="2"/>
              <a:buChar char="Ø"/>
            </a:pPr>
            <a:endParaRPr lang="ru-RU" sz="2800" b="1" dirty="0">
              <a:ea typeface="Times New Roman" pitchFamily="18" charset="0"/>
              <a:cs typeface="Arial" pitchFamily="34" charset="0"/>
            </a:endParaRPr>
          </a:p>
          <a:p>
            <a:pPr indent="457200" algn="just" eaLnBrk="0" hangingPunct="0"/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6.Основы </a:t>
            </a:r>
            <a:r>
              <a:rPr lang="ru-RU" sz="2800" b="1" dirty="0">
                <a:ea typeface="Times New Roman" pitchFamily="18" charset="0"/>
                <a:cs typeface="Arial" pitchFamily="34" charset="0"/>
              </a:rPr>
              <a:t>светской </a:t>
            </a:r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этики</a:t>
            </a:r>
            <a:endParaRPr lang="ru-RU" sz="2800" b="1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4600" y="188913"/>
            <a:ext cx="647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>
              <a:defRPr/>
            </a:pPr>
            <a:endParaRPr lang="ru-RU" sz="32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pitchFamily="34" charset="0"/>
            </a:endParaRPr>
          </a:p>
          <a:p>
            <a:pPr indent="449263" algn="ct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курса ОРКСЭ: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3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7" t="9018" r="3546"/>
          <a:stretch/>
        </p:blipFill>
        <p:spPr bwMode="auto">
          <a:xfrm>
            <a:off x="381000" y="1752599"/>
            <a:ext cx="8305800" cy="4851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0"/>
            <a:ext cx="8534400" cy="1371600"/>
          </a:xfrm>
        </p:spPr>
        <p:txBody>
          <a:bodyPr anchor="b" anchorCtr="0">
            <a:noAutofit/>
          </a:bodyPr>
          <a:lstStyle/>
          <a:p>
            <a:pPr indent="449263" algn="r" eaLnBrk="1" hangingPunct="1">
              <a:defRPr/>
            </a:pPr>
            <a:endParaRPr lang="ru-RU" sz="24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100" dirty="0" smtClean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4892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33" b="9921"/>
          <a:stretch/>
        </p:blipFill>
        <p:spPr bwMode="auto">
          <a:xfrm>
            <a:off x="457200" y="1195776"/>
            <a:ext cx="8352927" cy="5495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7800" y="4316413"/>
            <a:ext cx="1736725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263" y="4318000"/>
            <a:ext cx="1735137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94513" y="1628775"/>
            <a:ext cx="15652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94513" y="4316413"/>
            <a:ext cx="1501775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-304799" y="404813"/>
            <a:ext cx="8991599" cy="89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263" algn="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Учебно-методический комплекс издательства «Просвещение»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381000"/>
            <a:ext cx="2717800" cy="1022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801" y="1666425"/>
            <a:ext cx="1766018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067"/>
            <a:ext cx="1768685" cy="233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809" y="1684545"/>
            <a:ext cx="1758181" cy="230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6408" y="4341486"/>
            <a:ext cx="1681974" cy="223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православной культуры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534400" cy="51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04800"/>
            <a:ext cx="2209800" cy="831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3895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православной культуры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1676400"/>
            <a:ext cx="8972550" cy="49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438150"/>
            <a:ext cx="2228215" cy="83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7863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исламской культуры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382000" cy="50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304800"/>
            <a:ext cx="2633345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2413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исламской культуры</a:t>
            </a:r>
            <a:endParaRPr lang="ru-RU" sz="32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153400" cy="51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599"/>
            <a:ext cx="2743200" cy="1031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2877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исламской культуры</a:t>
            </a:r>
            <a:endParaRPr lang="ru-RU" sz="32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73"/>
          <a:stretch/>
        </p:blipFill>
        <p:spPr bwMode="auto">
          <a:xfrm>
            <a:off x="304800" y="1385888"/>
            <a:ext cx="8305800" cy="5319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2514600" cy="94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3213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буддийской культуры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54"/>
          <a:stretch/>
        </p:blipFill>
        <p:spPr bwMode="auto">
          <a:xfrm>
            <a:off x="198120" y="1325880"/>
            <a:ext cx="8534400" cy="5288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114"/>
            <a:ext cx="2514600" cy="94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594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285728"/>
            <a:ext cx="6615130" cy="287655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в условиях многообразия является одним из источников серьёзных проблем для обществ, в которых подрастают наши дети. В мире, где взаимопроникновение различных культур принимает всё большие масштабы, обучение ценностям и навыкам «жизни сообща» стало первоочередной задачей воспитания.</a:t>
            </a:r>
          </a:p>
          <a:p>
            <a:pPr marL="0" indent="0" algn="r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Федерико Майор,</a:t>
            </a:r>
          </a:p>
          <a:p>
            <a:pPr marL="0" indent="0" algn="r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генеральный директор ЮНЕСКО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0" t="46625" r="22698" b="1889"/>
          <a:stretch/>
        </p:blipFill>
        <p:spPr bwMode="auto">
          <a:xfrm>
            <a:off x="1428728" y="3571876"/>
            <a:ext cx="6229350" cy="292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206" y="357166"/>
            <a:ext cx="12954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874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иудейской культуры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2514600" cy="94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734" y="1295400"/>
            <a:ext cx="891567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285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иудейской культуры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2514600" cy="94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106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9086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мировых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религиозных культур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2514600" cy="94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47"/>
          <a:stretch/>
        </p:blipFill>
        <p:spPr bwMode="auto">
          <a:xfrm>
            <a:off x="228600" y="1584959"/>
            <a:ext cx="8610599" cy="5044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8259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мировых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религиозных культур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0999"/>
            <a:ext cx="2514600" cy="94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5344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66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светской этики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0999"/>
            <a:ext cx="2514600" cy="94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1282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светской этики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0999"/>
            <a:ext cx="2514600" cy="94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686800" cy="5105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9584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светской этики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2514600" cy="94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26930"/>
            <a:ext cx="8610600" cy="5302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2453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курса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2514600" cy="94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26931"/>
            <a:ext cx="8534400" cy="5302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0439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курса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2743200" cy="1031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34020"/>
            <a:ext cx="8352927" cy="4963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9853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Выбор за Вами, родители!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295400"/>
            <a:ext cx="6337300" cy="5300662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487487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/>
          </a:bodyPr>
          <a:lstStyle/>
          <a:p>
            <a:pPr indent="449263" algn="r">
              <a:defRPr/>
            </a:pP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Цели родительского собрания: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r>
              <a:rPr lang="ru-RU" dirty="0" smtClean="0"/>
              <a:t>Познакомить родителей:</a:t>
            </a:r>
          </a:p>
          <a:p>
            <a:pPr>
              <a:buNone/>
            </a:pPr>
            <a:r>
              <a:rPr lang="ru-RU" dirty="0" smtClean="0"/>
              <a:t>   -с курсом «Основы религиозных культур и  светской этики»</a:t>
            </a:r>
          </a:p>
          <a:p>
            <a:pPr>
              <a:buNone/>
            </a:pPr>
            <a:r>
              <a:rPr lang="ru-RU" dirty="0" smtClean="0"/>
              <a:t>   - его структурой</a:t>
            </a:r>
          </a:p>
          <a:p>
            <a:pPr>
              <a:buNone/>
            </a:pPr>
            <a:r>
              <a:rPr lang="ru-RU" dirty="0" smtClean="0"/>
              <a:t>   -задачами и целями</a:t>
            </a:r>
          </a:p>
          <a:p>
            <a:r>
              <a:rPr lang="ru-RU" dirty="0" smtClean="0"/>
              <a:t> Оказать помощь в определении выбора модуля обучения по курсу ОРКСЭ</a:t>
            </a:r>
          </a:p>
          <a:p>
            <a:pPr marL="0" indent="0" algn="r">
              <a:buNone/>
            </a:pPr>
            <a:endParaRPr lang="ru-R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12954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76" t="20899" r="18082" b="6250"/>
          <a:stretch/>
        </p:blipFill>
        <p:spPr bwMode="auto">
          <a:xfrm>
            <a:off x="216892" y="228600"/>
            <a:ext cx="8772192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251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90800" y="381000"/>
            <a:ext cx="64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r">
              <a:defRPr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algn="r">
              <a:defRPr/>
            </a:pPr>
            <a:endParaRPr lang="ru-RU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839200" cy="5410200"/>
          </a:xfrm>
        </p:spPr>
        <p:txBody>
          <a:bodyPr>
            <a:noAutofit/>
          </a:bodyPr>
          <a:lstStyle/>
          <a:p>
            <a:pPr lvl="4"/>
            <a:endParaRPr lang="ru-RU" sz="2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3616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6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763000" cy="5234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477000" cy="1371600"/>
          </a:xfrm>
        </p:spPr>
        <p:txBody>
          <a:bodyPr>
            <a:normAutofit/>
          </a:bodyPr>
          <a:lstStyle/>
          <a:p>
            <a:pPr indent="449263" algn="r" eaLnBrk="1" fontAlgn="auto" hangingPunct="1">
              <a:spcAft>
                <a:spcPts val="0"/>
              </a:spcAft>
              <a:defRPr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33528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08912" cy="475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sz="half" idx="2"/>
          </p:nvPr>
        </p:nvSpPr>
        <p:spPr>
          <a:xfrm>
            <a:off x="152400" y="1752600"/>
            <a:ext cx="8915400" cy="4643437"/>
          </a:xfrm>
        </p:spPr>
        <p:txBody>
          <a:bodyPr>
            <a:normAutofit/>
          </a:bodyPr>
          <a:lstStyle/>
          <a:p>
            <a:pPr algn="just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новыми ФГОС с 2012 года во всех субъектах РФ в процесс обучения вводится новая предметная область : «Основы духовно-нравственной культуры народов России»</a:t>
            </a:r>
          </a:p>
        </p:txBody>
      </p:sp>
      <p:pic>
        <p:nvPicPr>
          <p:cNvPr id="2051" name="Содержимое 12" descr="новая школ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3757613"/>
            <a:ext cx="4487863" cy="3100387"/>
          </a:xfrm>
        </p:spPr>
      </p:pic>
      <p:pic>
        <p:nvPicPr>
          <p:cNvPr id="2052" name="Picture 3" descr="C:\Users\Asus\Desktop\стандар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"/>
            <a:ext cx="4143375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0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1909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386"/>
          <a:stretch/>
        </p:blipFill>
        <p:spPr bwMode="auto">
          <a:xfrm>
            <a:off x="0" y="1413391"/>
            <a:ext cx="789374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71" t="50000" r="8127" b="2268"/>
          <a:stretch/>
        </p:blipFill>
        <p:spPr bwMode="auto">
          <a:xfrm>
            <a:off x="3319093" y="3810000"/>
            <a:ext cx="5557838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324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773238"/>
            <a:ext cx="8785225" cy="4535487"/>
          </a:xfrm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ru-RU" sz="2800" b="1" dirty="0" smtClean="0"/>
              <a:t>        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младшего школьника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мотиваций к осознанному нравственному поведению, основанному на знании и уважении культурных и религиозных традиций многонационального народа России, а также к диалогу с представителями других культур и мировоззрений.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33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/>
              <a:t> 	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286000" y="152400"/>
            <a:ext cx="6629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263" algn="r">
              <a:defRPr/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algn="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учебного курса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ОРКСЭ: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362201" y="119063"/>
            <a:ext cx="66373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49263" algn="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учебного курса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ОРКСЭ</a:t>
            </a:r>
            <a:endParaRPr lang="ru-RU" sz="32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95288" y="1319213"/>
            <a:ext cx="83534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знакомство обучающихся с основами православной, мусульманской, буддийской, иудейской культур, основами мировых религиозных культур и светской этики;</a:t>
            </a:r>
          </a:p>
          <a:p>
            <a:pPr algn="just"/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развитие представлений младшего подростка о значении нравственных норм и ценностей для достойной жизни личности, семьи, общества;</a:t>
            </a:r>
          </a:p>
          <a:p>
            <a:pPr algn="just" eaLnBrk="0" hangingPunct="0"/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обобщение знаний, понятий и представлений о духовной культуре и морали, полученных обучающимися в начальной школе, и формирование у них ценностно-смысловых мировоззренческих основ, обеспечивающих целостное восприятие отечественной истории и культуры при изучении гуманитарных предметов на ступени основной школы;</a:t>
            </a:r>
          </a:p>
          <a:p>
            <a:pPr algn="just" eaLnBrk="0" hangingPunct="0"/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развитие способностей младших школьников к общению в полиэтнической и многоконфессиональной среде на основе взаимного уважения и диалога во имя общественного мира и согласия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" y="108396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382</Words>
  <Application>Microsoft Office PowerPoint</Application>
  <PresentationFormat>Экран (4:3)</PresentationFormat>
  <Paragraphs>72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Office Theme</vt:lpstr>
      <vt:lpstr>Родительское собрание: Введение  комплексного учебного курса  «Основы религиозных культур  и светской этики» </vt:lpstr>
      <vt:lpstr>Слайд 2</vt:lpstr>
      <vt:lpstr>Цели родительского собрания:</vt:lpstr>
      <vt:lpstr>Слайд 4</vt:lpstr>
      <vt:lpstr>Нормативно-правовая база</vt:lpstr>
      <vt:lpstr>Слайд 6</vt:lpstr>
      <vt:lpstr> Назначение предмета </vt:lpstr>
      <vt:lpstr>Слайд 8</vt:lpstr>
      <vt:lpstr>Слайд 9</vt:lpstr>
      <vt:lpstr>Слайд 10</vt:lpstr>
      <vt:lpstr>Слайд 11</vt:lpstr>
      <vt:lpstr>Слайд 12</vt:lpstr>
      <vt:lpstr>Слайд 13</vt:lpstr>
      <vt:lpstr>Основы православной культуры</vt:lpstr>
      <vt:lpstr>Основы православной культуры</vt:lpstr>
      <vt:lpstr>Основы исламской культуры</vt:lpstr>
      <vt:lpstr>Основы исламской культуры</vt:lpstr>
      <vt:lpstr>Основы исламской культуры</vt:lpstr>
      <vt:lpstr>Основы буддийской культуры</vt:lpstr>
      <vt:lpstr>Основы иудейской культуры</vt:lpstr>
      <vt:lpstr>Основы иудейской культуры</vt:lpstr>
      <vt:lpstr>Основы мировых  религиозных культур</vt:lpstr>
      <vt:lpstr>Основы мировых  религиозных культур</vt:lpstr>
      <vt:lpstr>Основы светской этики</vt:lpstr>
      <vt:lpstr>Основы светской этики</vt:lpstr>
      <vt:lpstr>Основы светской этики</vt:lpstr>
      <vt:lpstr>На занятиях курса</vt:lpstr>
      <vt:lpstr>На занятиях курса</vt:lpstr>
      <vt:lpstr> Выбор за Вами, родители! 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rukos</cp:lastModifiedBy>
  <cp:revision>33</cp:revision>
  <dcterms:created xsi:type="dcterms:W3CDTF">2013-04-04T17:17:26Z</dcterms:created>
  <dcterms:modified xsi:type="dcterms:W3CDTF">2021-02-25T02:29:27Z</dcterms:modified>
</cp:coreProperties>
</file>